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  <p:sldMasterId id="2147483697" r:id="rId4"/>
    <p:sldMasterId id="2147483709" r:id="rId5"/>
    <p:sldMasterId id="2147483721" r:id="rId6"/>
  </p:sldMasterIdLst>
  <p:sldIdLst>
    <p:sldId id="256" r:id="rId7"/>
    <p:sldId id="261" r:id="rId8"/>
    <p:sldId id="263" r:id="rId9"/>
    <p:sldId id="262" r:id="rId10"/>
    <p:sldId id="264" r:id="rId11"/>
    <p:sldId id="267" r:id="rId12"/>
    <p:sldId id="265" r:id="rId13"/>
    <p:sldId id="268" r:id="rId14"/>
    <p:sldId id="266" r:id="rId15"/>
    <p:sldId id="269" r:id="rId16"/>
    <p:sldId id="270" r:id="rId17"/>
    <p:sldId id="257" r:id="rId18"/>
    <p:sldId id="258" r:id="rId19"/>
    <p:sldId id="271" r:id="rId20"/>
    <p:sldId id="272" r:id="rId21"/>
    <p:sldId id="259" r:id="rId22"/>
    <p:sldId id="287" r:id="rId23"/>
    <p:sldId id="286" r:id="rId24"/>
    <p:sldId id="285" r:id="rId25"/>
    <p:sldId id="283" r:id="rId26"/>
    <p:sldId id="284" r:id="rId27"/>
    <p:sldId id="282" r:id="rId28"/>
    <p:sldId id="280" r:id="rId29"/>
    <p:sldId id="273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295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A28"/>
    <a:srgbClr val="03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94706"/>
  </p:normalViewPr>
  <p:slideViewPr>
    <p:cSldViewPr snapToGrid="0" snapToObjects="1">
      <p:cViewPr varScale="1">
        <p:scale>
          <a:sx n="106" d="100"/>
          <a:sy n="106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aseline="0" dirty="0" smtClean="0"/>
              <a:t>Employee Loyalty Index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Job Satisfaction</c:v>
                </c:pt>
              </c:strCache>
            </c:strRef>
          </c:tx>
          <c:dPt>
            <c:idx val="0"/>
            <c:marker>
              <c:spPr>
                <a:solidFill>
                  <a:srgbClr val="FBAA33"/>
                </a:solidFill>
                <a:ln>
                  <a:solidFill>
                    <a:srgbClr val="FFC000"/>
                  </a:solidFill>
                </a:ln>
              </c:spPr>
            </c:marker>
            <c:bubble3D val="0"/>
            <c:spPr>
              <a:ln>
                <a:solidFill>
                  <a:srgbClr val="FFC000"/>
                </a:solidFill>
              </a:ln>
            </c:spPr>
          </c:dPt>
          <c:dPt>
            <c:idx val="1"/>
            <c:marker>
              <c:spPr>
                <a:solidFill>
                  <a:srgbClr val="FBAA33"/>
                </a:solidFill>
                <a:ln>
                  <a:solidFill>
                    <a:srgbClr val="FFC000"/>
                  </a:solidFill>
                </a:ln>
              </c:spPr>
            </c:marker>
            <c:bubble3D val="0"/>
            <c:spPr>
              <a:ln>
                <a:solidFill>
                  <a:srgbClr val="FFC000"/>
                </a:solidFill>
              </a:ln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2009</c:v>
                </c:pt>
                <c:pt idx="1">
                  <c:v>2010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3.8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899160"/>
        <c:axId val="160904648"/>
      </c:lineChart>
      <c:catAx>
        <c:axId val="160899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0904648"/>
        <c:crosses val="autoZero"/>
        <c:auto val="0"/>
        <c:lblAlgn val="ctr"/>
        <c:lblOffset val="100"/>
        <c:noMultiLvlLbl val="0"/>
      </c:catAx>
      <c:valAx>
        <c:axId val="160904648"/>
        <c:scaling>
          <c:orientation val="minMax"/>
          <c:max val="5"/>
          <c:min val="3"/>
        </c:scaling>
        <c:delete val="0"/>
        <c:axPos val="l"/>
        <c:numFmt formatCode="General" sourceLinked="1"/>
        <c:majorTickMark val="out"/>
        <c:minorTickMark val="none"/>
        <c:tickLblPos val="nextTo"/>
        <c:crossAx val="160899160"/>
        <c:crosses val="autoZero"/>
        <c:crossBetween val="between"/>
        <c:majorUnit val="0.25"/>
        <c:minorUnit val="0.25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xVal>
            <c:numRef>
              <c:f>Sheet1!$D$8:$D$32</c:f>
              <c:numCache>
                <c:formatCode>General</c:formatCode>
                <c:ptCount val="2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  <c:pt idx="5">
                  <c:v>486.7022649824209</c:v>
                </c:pt>
                <c:pt idx="6">
                  <c:v>400</c:v>
                </c:pt>
                <c:pt idx="7">
                  <c:v>506.66113269081552</c:v>
                </c:pt>
                <c:pt idx="8">
                  <c:v>580.30242928200505</c:v>
                </c:pt>
                <c:pt idx="9">
                  <c:v>506.44706803966363</c:v>
                </c:pt>
                <c:pt idx="10">
                  <c:v>650</c:v>
                </c:pt>
                <c:pt idx="11">
                  <c:v>554.31569634456196</c:v>
                </c:pt>
                <c:pt idx="12">
                  <c:v>597.32665638653145</c:v>
                </c:pt>
                <c:pt idx="13">
                  <c:v>522.86205890732754</c:v>
                </c:pt>
                <c:pt idx="14">
                  <c:v>572.55984834206845</c:v>
                </c:pt>
                <c:pt idx="15">
                  <c:v>700</c:v>
                </c:pt>
                <c:pt idx="16">
                  <c:v>619.0528900988777</c:v>
                </c:pt>
                <c:pt idx="17">
                  <c:v>582.1018599372868</c:v>
                </c:pt>
                <c:pt idx="18">
                  <c:v>638.39229122888378</c:v>
                </c:pt>
                <c:pt idx="19">
                  <c:v>750</c:v>
                </c:pt>
                <c:pt idx="20">
                  <c:v>686.45312575395076</c:v>
                </c:pt>
                <c:pt idx="21">
                  <c:v>611.46183955254003</c:v>
                </c:pt>
                <c:pt idx="22">
                  <c:v>653.27491362231683</c:v>
                </c:pt>
                <c:pt idx="23">
                  <c:v>695.23277314616405</c:v>
                </c:pt>
                <c:pt idx="24">
                  <c:v>550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20.466427289146562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49.557569497124135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74.18909955603813</c:v>
                </c:pt>
                <c:pt idx="13">
                  <c:v>56.846751135286041</c:v>
                </c:pt>
                <c:pt idx="14">
                  <c:v>62.430306080378131</c:v>
                </c:pt>
                <c:pt idx="15">
                  <c:v>82.466147932969591</c:v>
                </c:pt>
                <c:pt idx="16">
                  <c:v>84.612536212870054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91.484059008771226</c:v>
                </c:pt>
                <c:pt idx="20">
                  <c:v>92.9067481139938</c:v>
                </c:pt>
                <c:pt idx="21">
                  <c:v>94.649083174861516</c:v>
                </c:pt>
                <c:pt idx="22">
                  <c:v>97</c:v>
                </c:pt>
                <c:pt idx="23">
                  <c:v>95.513881359296519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556640"/>
        <c:axId val="153552328"/>
      </c:scatterChart>
      <c:valAx>
        <c:axId val="153556640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>
                    <a:solidFill>
                      <a:srgbClr val="FF0000"/>
                    </a:solidFill>
                  </a:rPr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552328"/>
        <c:crosses val="autoZero"/>
        <c:crossBetween val="midCat"/>
      </c:valAx>
      <c:valAx>
        <c:axId val="153552328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5566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Sheet2!$E$7</c:f>
              <c:strCache>
                <c:ptCount val="1"/>
                <c:pt idx="0">
                  <c:v>Turn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xVal>
            <c:numRef>
              <c:f>Sheet2!$D$8:$D$32</c:f>
              <c:numCache>
                <c:formatCode>General</c:formatCode>
                <c:ptCount val="2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11</c:v>
                </c:pt>
                <c:pt idx="7">
                  <c:v>12</c:v>
                </c:pt>
                <c:pt idx="8">
                  <c:v>12</c:v>
                </c:pt>
                <c:pt idx="9">
                  <c:v>13</c:v>
                </c:pt>
                <c:pt idx="10">
                  <c:v>13</c:v>
                </c:pt>
                <c:pt idx="11">
                  <c:v>14</c:v>
                </c:pt>
                <c:pt idx="12">
                  <c:v>14</c:v>
                </c:pt>
                <c:pt idx="13">
                  <c:v>15</c:v>
                </c:pt>
                <c:pt idx="14">
                  <c:v>15</c:v>
                </c:pt>
                <c:pt idx="15">
                  <c:v>16</c:v>
                </c:pt>
                <c:pt idx="16">
                  <c:v>16</c:v>
                </c:pt>
                <c:pt idx="17">
                  <c:v>17</c:v>
                </c:pt>
                <c:pt idx="18">
                  <c:v>17</c:v>
                </c:pt>
                <c:pt idx="19">
                  <c:v>18</c:v>
                </c:pt>
                <c:pt idx="20">
                  <c:v>18</c:v>
                </c:pt>
                <c:pt idx="21">
                  <c:v>19</c:v>
                </c:pt>
                <c:pt idx="22">
                  <c:v>19</c:v>
                </c:pt>
                <c:pt idx="23">
                  <c:v>20</c:v>
                </c:pt>
                <c:pt idx="24">
                  <c:v>20</c:v>
                </c:pt>
              </c:numCache>
            </c:numRef>
          </c:xVal>
          <c:yVal>
            <c:numRef>
              <c:f>Sheet2!$E$8:$E$32</c:f>
              <c:numCache>
                <c:formatCode>General</c:formatCode>
                <c:ptCount val="25"/>
                <c:pt idx="0">
                  <c:v>5</c:v>
                </c:pt>
                <c:pt idx="1">
                  <c:v>30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80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40</c:v>
                </c:pt>
                <c:pt idx="13">
                  <c:v>56.846751135286041</c:v>
                </c:pt>
                <c:pt idx="14">
                  <c:v>80</c:v>
                </c:pt>
                <c:pt idx="15">
                  <c:v>82.466147932969591</c:v>
                </c:pt>
                <c:pt idx="16">
                  <c:v>60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100</c:v>
                </c:pt>
                <c:pt idx="20">
                  <c:v>80</c:v>
                </c:pt>
                <c:pt idx="21">
                  <c:v>94.649083174861516</c:v>
                </c:pt>
                <c:pt idx="22">
                  <c:v>97</c:v>
                </c:pt>
                <c:pt idx="23">
                  <c:v>75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551936"/>
        <c:axId val="153557424"/>
      </c:scatterChart>
      <c:valAx>
        <c:axId val="153551936"/>
        <c:scaling>
          <c:orientation val="minMax"/>
          <c:min val="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>
                    <a:solidFill>
                      <a:srgbClr val="FF0000"/>
                    </a:solidFill>
                  </a:rPr>
                  <a:t>Educational Level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557424"/>
        <c:crosses val="autoZero"/>
        <c:crossBetween val="midCat"/>
      </c:valAx>
      <c:valAx>
        <c:axId val="1535574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35519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28575">
              <a:noFill/>
            </a:ln>
          </c:spPr>
          <c:dPt>
            <c:idx val="0"/>
            <c:marker>
              <c:symbol val="none"/>
            </c:marker>
            <c:bubble3D val="0"/>
          </c:dPt>
          <c:xVal>
            <c:numRef>
              <c:f>Sheet1!$D$8</c:f>
              <c:numCache>
                <c:formatCode>General</c:formatCode>
                <c:ptCount val="1"/>
                <c:pt idx="0">
                  <c:v>430</c:v>
                </c:pt>
              </c:numCache>
            </c:numRef>
          </c:xVal>
          <c:yVal>
            <c:numRef>
              <c:f>Sheet1!$E$8</c:f>
              <c:numCache>
                <c:formatCode>General</c:formatCode>
                <c:ptCount val="1"/>
                <c:pt idx="0">
                  <c:v>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206992"/>
        <c:axId val="136207384"/>
      </c:scatterChart>
      <c:valAx>
        <c:axId val="136206992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6207384"/>
        <c:crosses val="autoZero"/>
        <c:crossBetween val="midCat"/>
      </c:valAx>
      <c:valAx>
        <c:axId val="136207384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620699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28575"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 w="28575">
                <a:solidFill>
                  <a:srgbClr val="FFC000"/>
                </a:solidFill>
              </a:ln>
            </c:spPr>
          </c:marker>
          <c:xVal>
            <c:numRef>
              <c:f>Sheet1!$D$8</c:f>
              <c:numCache>
                <c:formatCode>General</c:formatCode>
                <c:ptCount val="1"/>
                <c:pt idx="0">
                  <c:v>430</c:v>
                </c:pt>
              </c:numCache>
            </c:numRef>
          </c:xVal>
          <c:yVal>
            <c:numRef>
              <c:f>Sheet1!$E$8</c:f>
              <c:numCache>
                <c:formatCode>General</c:formatCode>
                <c:ptCount val="1"/>
                <c:pt idx="0">
                  <c:v>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9096"/>
        <c:axId val="138242432"/>
      </c:scatterChart>
      <c:valAx>
        <c:axId val="138249096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2432"/>
        <c:crosses val="autoZero"/>
        <c:crossBetween val="midCat"/>
      </c:valAx>
      <c:valAx>
        <c:axId val="138242432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9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38100">
              <a:noFill/>
            </a:ln>
          </c:spPr>
          <c:marker>
            <c:spPr>
              <a:solidFill>
                <a:srgbClr val="FFC000"/>
              </a:solidFill>
              <a:ln w="38100">
                <a:noFill/>
              </a:ln>
            </c:spPr>
          </c:marker>
          <c:xVal>
            <c:numRef>
              <c:f>Sheet1!$D$8:$D$12</c:f>
              <c:numCache>
                <c:formatCode>General</c:formatCode>
                <c:ptCount val="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</c:numCache>
            </c:numRef>
          </c:xVal>
          <c:yVal>
            <c:numRef>
              <c:f>Sheet1!$E$8:$E$12</c:f>
              <c:numCache>
                <c:formatCode>General</c:formatCode>
                <c:ptCount val="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9488"/>
        <c:axId val="138247920"/>
      </c:scatterChart>
      <c:valAx>
        <c:axId val="138249488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7920"/>
        <c:crosses val="autoZero"/>
        <c:crossBetween val="midCat"/>
      </c:valAx>
      <c:valAx>
        <c:axId val="138247920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94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38100">
              <a:noFill/>
            </a:ln>
          </c:spPr>
          <c:marker>
            <c:spPr>
              <a:solidFill>
                <a:srgbClr val="FFC000"/>
              </a:solidFill>
              <a:ln w="38100">
                <a:noFill/>
              </a:ln>
            </c:spPr>
          </c:marker>
          <c:xVal>
            <c:numRef>
              <c:f>Sheet1!$D$8:$D$32</c:f>
              <c:numCache>
                <c:formatCode>General</c:formatCode>
                <c:ptCount val="2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  <c:pt idx="5">
                  <c:v>486.7022649824209</c:v>
                </c:pt>
                <c:pt idx="6">
                  <c:v>400</c:v>
                </c:pt>
                <c:pt idx="7">
                  <c:v>506.66113269081552</c:v>
                </c:pt>
                <c:pt idx="8">
                  <c:v>580.30242928200505</c:v>
                </c:pt>
                <c:pt idx="9">
                  <c:v>506.44706803966363</c:v>
                </c:pt>
                <c:pt idx="10">
                  <c:v>650</c:v>
                </c:pt>
                <c:pt idx="11">
                  <c:v>554.31569634456196</c:v>
                </c:pt>
                <c:pt idx="12">
                  <c:v>597.32665638653145</c:v>
                </c:pt>
                <c:pt idx="13">
                  <c:v>522.86205890732754</c:v>
                </c:pt>
                <c:pt idx="14">
                  <c:v>572.55984834206845</c:v>
                </c:pt>
                <c:pt idx="15">
                  <c:v>700</c:v>
                </c:pt>
                <c:pt idx="16">
                  <c:v>619.0528900988777</c:v>
                </c:pt>
                <c:pt idx="17">
                  <c:v>582.1018599372868</c:v>
                </c:pt>
                <c:pt idx="18">
                  <c:v>638.39229122888378</c:v>
                </c:pt>
                <c:pt idx="19">
                  <c:v>750</c:v>
                </c:pt>
                <c:pt idx="20">
                  <c:v>686.45312575395076</c:v>
                </c:pt>
                <c:pt idx="21">
                  <c:v>611.46183955254003</c:v>
                </c:pt>
                <c:pt idx="22">
                  <c:v>653.27491362231683</c:v>
                </c:pt>
                <c:pt idx="23">
                  <c:v>695.23277314616405</c:v>
                </c:pt>
                <c:pt idx="24">
                  <c:v>550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20.466427289146562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49.557569497124135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74.18909955603813</c:v>
                </c:pt>
                <c:pt idx="13">
                  <c:v>56.846751135286041</c:v>
                </c:pt>
                <c:pt idx="14">
                  <c:v>62.430306080378131</c:v>
                </c:pt>
                <c:pt idx="15">
                  <c:v>82.466147932969591</c:v>
                </c:pt>
                <c:pt idx="16">
                  <c:v>84.612536212870054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91.484059008771226</c:v>
                </c:pt>
                <c:pt idx="20">
                  <c:v>92.9067481139938</c:v>
                </c:pt>
                <c:pt idx="21">
                  <c:v>94.649083174861516</c:v>
                </c:pt>
                <c:pt idx="22">
                  <c:v>97</c:v>
                </c:pt>
                <c:pt idx="23">
                  <c:v>95.513881359296519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7528"/>
        <c:axId val="138247136"/>
      </c:scatterChart>
      <c:valAx>
        <c:axId val="138247528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7136"/>
        <c:crosses val="autoZero"/>
        <c:crossBetween val="midCat"/>
      </c:valAx>
      <c:valAx>
        <c:axId val="138247136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75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38100">
              <a:noFill/>
            </a:ln>
          </c:spPr>
          <c:marker>
            <c:spPr>
              <a:solidFill>
                <a:srgbClr val="FFC000"/>
              </a:solidFill>
              <a:ln w="38100">
                <a:noFill/>
              </a:ln>
            </c:spPr>
          </c:marker>
          <c:xVal>
            <c:numRef>
              <c:f>Sheet1!$D$8:$D$32</c:f>
              <c:numCache>
                <c:formatCode>General</c:formatCode>
                <c:ptCount val="2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  <c:pt idx="5">
                  <c:v>486.7022649824209</c:v>
                </c:pt>
                <c:pt idx="6">
                  <c:v>400</c:v>
                </c:pt>
                <c:pt idx="7">
                  <c:v>506.66113269081552</c:v>
                </c:pt>
                <c:pt idx="8">
                  <c:v>580.30242928200505</c:v>
                </c:pt>
                <c:pt idx="9">
                  <c:v>506.44706803966363</c:v>
                </c:pt>
                <c:pt idx="10">
                  <c:v>650</c:v>
                </c:pt>
                <c:pt idx="11">
                  <c:v>554.31569634456196</c:v>
                </c:pt>
                <c:pt idx="12">
                  <c:v>597.32665638653145</c:v>
                </c:pt>
                <c:pt idx="13">
                  <c:v>522.86205890732754</c:v>
                </c:pt>
                <c:pt idx="14">
                  <c:v>572.55984834206845</c:v>
                </c:pt>
                <c:pt idx="15">
                  <c:v>700</c:v>
                </c:pt>
                <c:pt idx="16">
                  <c:v>619.0528900988777</c:v>
                </c:pt>
                <c:pt idx="17">
                  <c:v>582.1018599372868</c:v>
                </c:pt>
                <c:pt idx="18">
                  <c:v>638.39229122888378</c:v>
                </c:pt>
                <c:pt idx="19">
                  <c:v>750</c:v>
                </c:pt>
                <c:pt idx="20">
                  <c:v>686.45312575395076</c:v>
                </c:pt>
                <c:pt idx="21">
                  <c:v>611.46183955254003</c:v>
                </c:pt>
                <c:pt idx="22">
                  <c:v>653.27491362231683</c:v>
                </c:pt>
                <c:pt idx="23">
                  <c:v>695.23277314616405</c:v>
                </c:pt>
                <c:pt idx="24">
                  <c:v>550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20.466427289146562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49.557569497124135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74.18909955603813</c:v>
                </c:pt>
                <c:pt idx="13">
                  <c:v>56.846751135286041</c:v>
                </c:pt>
                <c:pt idx="14">
                  <c:v>62.430306080378131</c:v>
                </c:pt>
                <c:pt idx="15">
                  <c:v>82.466147932969591</c:v>
                </c:pt>
                <c:pt idx="16">
                  <c:v>84.612536212870054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91.484059008771226</c:v>
                </c:pt>
                <c:pt idx="20">
                  <c:v>92.9067481139938</c:v>
                </c:pt>
                <c:pt idx="21">
                  <c:v>94.649083174861516</c:v>
                </c:pt>
                <c:pt idx="22">
                  <c:v>97</c:v>
                </c:pt>
                <c:pt idx="23">
                  <c:v>95.513881359296519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8312"/>
        <c:axId val="138242824"/>
      </c:scatterChart>
      <c:valAx>
        <c:axId val="138248312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2824"/>
        <c:crosses val="autoZero"/>
        <c:crossBetween val="midCat"/>
      </c:valAx>
      <c:valAx>
        <c:axId val="138242824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83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38100">
              <a:noFill/>
            </a:ln>
          </c:spPr>
          <c:marker>
            <c:spPr>
              <a:solidFill>
                <a:srgbClr val="FFC000"/>
              </a:solidFill>
              <a:ln w="38100">
                <a:noFill/>
              </a:ln>
            </c:spPr>
          </c:marker>
          <c:xVal>
            <c:numRef>
              <c:f>Sheet1!$D$8:$D$32</c:f>
              <c:numCache>
                <c:formatCode>General</c:formatCode>
                <c:ptCount val="2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  <c:pt idx="5">
                  <c:v>486.7022649824209</c:v>
                </c:pt>
                <c:pt idx="6">
                  <c:v>400</c:v>
                </c:pt>
                <c:pt idx="7">
                  <c:v>506.66113269081552</c:v>
                </c:pt>
                <c:pt idx="8">
                  <c:v>580.30242928200505</c:v>
                </c:pt>
                <c:pt idx="9">
                  <c:v>506.44706803966363</c:v>
                </c:pt>
                <c:pt idx="10">
                  <c:v>650</c:v>
                </c:pt>
                <c:pt idx="11">
                  <c:v>554.31569634456196</c:v>
                </c:pt>
                <c:pt idx="12">
                  <c:v>597.32665638653145</c:v>
                </c:pt>
                <c:pt idx="13">
                  <c:v>522.86205890732754</c:v>
                </c:pt>
                <c:pt idx="14">
                  <c:v>572.55984834206845</c:v>
                </c:pt>
                <c:pt idx="15">
                  <c:v>700</c:v>
                </c:pt>
                <c:pt idx="16">
                  <c:v>619.0528900988777</c:v>
                </c:pt>
                <c:pt idx="17">
                  <c:v>582.1018599372868</c:v>
                </c:pt>
                <c:pt idx="18">
                  <c:v>638.39229122888378</c:v>
                </c:pt>
                <c:pt idx="19">
                  <c:v>750</c:v>
                </c:pt>
                <c:pt idx="20">
                  <c:v>686.45312575395076</c:v>
                </c:pt>
                <c:pt idx="21">
                  <c:v>611.46183955254003</c:v>
                </c:pt>
                <c:pt idx="22">
                  <c:v>653.27491362231683</c:v>
                </c:pt>
                <c:pt idx="23">
                  <c:v>695.23277314616405</c:v>
                </c:pt>
                <c:pt idx="24">
                  <c:v>550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20.466427289146562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49.557569497124135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74.18909955603813</c:v>
                </c:pt>
                <c:pt idx="13">
                  <c:v>56.846751135286041</c:v>
                </c:pt>
                <c:pt idx="14">
                  <c:v>62.430306080378131</c:v>
                </c:pt>
                <c:pt idx="15">
                  <c:v>82.466147932969591</c:v>
                </c:pt>
                <c:pt idx="16">
                  <c:v>84.612536212870054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91.484059008771226</c:v>
                </c:pt>
                <c:pt idx="20">
                  <c:v>92.9067481139938</c:v>
                </c:pt>
                <c:pt idx="21">
                  <c:v>94.649083174861516</c:v>
                </c:pt>
                <c:pt idx="22">
                  <c:v>97</c:v>
                </c:pt>
                <c:pt idx="23">
                  <c:v>95.513881359296519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3608"/>
        <c:axId val="138244000"/>
      </c:scatterChart>
      <c:valAx>
        <c:axId val="138243608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4000"/>
        <c:crosses val="autoZero"/>
        <c:crossBetween val="midCat"/>
      </c:valAx>
      <c:valAx>
        <c:axId val="138244000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360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Credit score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xVal>
            <c:numRef>
              <c:f>Sheet1!$D$8:$D$32</c:f>
              <c:numCache>
                <c:formatCode>General</c:formatCode>
                <c:ptCount val="25"/>
                <c:pt idx="0">
                  <c:v>430</c:v>
                </c:pt>
                <c:pt idx="1">
                  <c:v>500</c:v>
                </c:pt>
                <c:pt idx="2">
                  <c:v>453.07830740647552</c:v>
                </c:pt>
                <c:pt idx="3">
                  <c:v>492.55918385580298</c:v>
                </c:pt>
                <c:pt idx="4">
                  <c:v>550</c:v>
                </c:pt>
                <c:pt idx="5">
                  <c:v>486.7022649824209</c:v>
                </c:pt>
                <c:pt idx="6">
                  <c:v>400</c:v>
                </c:pt>
                <c:pt idx="7">
                  <c:v>506.66113269081552</c:v>
                </c:pt>
                <c:pt idx="8">
                  <c:v>580.30242928200505</c:v>
                </c:pt>
                <c:pt idx="9">
                  <c:v>506.44706803966363</c:v>
                </c:pt>
                <c:pt idx="10">
                  <c:v>650</c:v>
                </c:pt>
                <c:pt idx="11">
                  <c:v>554.31569634456196</c:v>
                </c:pt>
                <c:pt idx="12">
                  <c:v>597.32665638653145</c:v>
                </c:pt>
                <c:pt idx="13">
                  <c:v>522.86205890732754</c:v>
                </c:pt>
                <c:pt idx="14">
                  <c:v>572.55984834206845</c:v>
                </c:pt>
                <c:pt idx="15">
                  <c:v>700</c:v>
                </c:pt>
                <c:pt idx="16">
                  <c:v>619.0528900988777</c:v>
                </c:pt>
                <c:pt idx="17">
                  <c:v>582.1018599372868</c:v>
                </c:pt>
                <c:pt idx="18">
                  <c:v>638.39229122888378</c:v>
                </c:pt>
                <c:pt idx="19">
                  <c:v>750</c:v>
                </c:pt>
                <c:pt idx="20">
                  <c:v>686.45312575395076</c:v>
                </c:pt>
                <c:pt idx="21">
                  <c:v>611.46183955254003</c:v>
                </c:pt>
                <c:pt idx="22">
                  <c:v>653.27491362231683</c:v>
                </c:pt>
                <c:pt idx="23">
                  <c:v>695.23277314616405</c:v>
                </c:pt>
                <c:pt idx="24">
                  <c:v>550</c:v>
                </c:pt>
              </c:numCache>
            </c:numRef>
          </c:xVal>
          <c:yVal>
            <c:numRef>
              <c:f>Sheet1!$E$8:$E$32</c:f>
              <c:numCache>
                <c:formatCode>General</c:formatCode>
                <c:ptCount val="25"/>
                <c:pt idx="0">
                  <c:v>5</c:v>
                </c:pt>
                <c:pt idx="1">
                  <c:v>12.511619550490735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20.466427289146562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49.557569497124135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74.18909955603813</c:v>
                </c:pt>
                <c:pt idx="13">
                  <c:v>56.846751135286041</c:v>
                </c:pt>
                <c:pt idx="14">
                  <c:v>62.430306080378131</c:v>
                </c:pt>
                <c:pt idx="15">
                  <c:v>82.466147932969591</c:v>
                </c:pt>
                <c:pt idx="16">
                  <c:v>84.612536212870054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91.484059008771226</c:v>
                </c:pt>
                <c:pt idx="20">
                  <c:v>92.9067481139938</c:v>
                </c:pt>
                <c:pt idx="21">
                  <c:v>94.649083174861516</c:v>
                </c:pt>
                <c:pt idx="22">
                  <c:v>97</c:v>
                </c:pt>
                <c:pt idx="23">
                  <c:v>95.513881359296519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5960"/>
        <c:axId val="138244392"/>
      </c:scatterChart>
      <c:valAx>
        <c:axId val="138245960"/>
        <c:scaling>
          <c:orientation val="minMax"/>
          <c:max val="800"/>
          <c:min val="35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>
                    <a:solidFill>
                      <a:srgbClr val="FF0000"/>
                    </a:solidFill>
                  </a:rPr>
                  <a:t>Credit Score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4392"/>
        <c:crosses val="autoZero"/>
        <c:crossBetween val="midCat"/>
      </c:valAx>
      <c:valAx>
        <c:axId val="138244392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59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Sheet2!$E$7</c:f>
              <c:strCache>
                <c:ptCount val="1"/>
                <c:pt idx="0">
                  <c:v>Turn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FFC000"/>
              </a:solidFill>
              <a:ln>
                <a:noFill/>
              </a:ln>
            </c:spPr>
          </c:marker>
          <c:xVal>
            <c:numRef>
              <c:f>Sheet2!$D$8:$D$32</c:f>
              <c:numCache>
                <c:formatCode>General</c:formatCode>
                <c:ptCount val="2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11</c:v>
                </c:pt>
                <c:pt idx="7">
                  <c:v>12</c:v>
                </c:pt>
                <c:pt idx="8">
                  <c:v>12</c:v>
                </c:pt>
                <c:pt idx="9">
                  <c:v>13</c:v>
                </c:pt>
                <c:pt idx="10">
                  <c:v>13</c:v>
                </c:pt>
                <c:pt idx="11">
                  <c:v>14</c:v>
                </c:pt>
                <c:pt idx="12">
                  <c:v>14</c:v>
                </c:pt>
                <c:pt idx="13">
                  <c:v>15</c:v>
                </c:pt>
                <c:pt idx="14">
                  <c:v>15</c:v>
                </c:pt>
                <c:pt idx="15">
                  <c:v>16</c:v>
                </c:pt>
                <c:pt idx="16">
                  <c:v>16</c:v>
                </c:pt>
                <c:pt idx="17">
                  <c:v>17</c:v>
                </c:pt>
                <c:pt idx="18">
                  <c:v>17</c:v>
                </c:pt>
                <c:pt idx="19">
                  <c:v>18</c:v>
                </c:pt>
                <c:pt idx="20">
                  <c:v>18</c:v>
                </c:pt>
                <c:pt idx="21">
                  <c:v>19</c:v>
                </c:pt>
                <c:pt idx="22">
                  <c:v>19</c:v>
                </c:pt>
                <c:pt idx="23">
                  <c:v>20</c:v>
                </c:pt>
                <c:pt idx="24">
                  <c:v>20</c:v>
                </c:pt>
              </c:numCache>
            </c:numRef>
          </c:xVal>
          <c:yVal>
            <c:numRef>
              <c:f>Sheet2!$E$8:$E$32</c:f>
              <c:numCache>
                <c:formatCode>General</c:formatCode>
                <c:ptCount val="25"/>
                <c:pt idx="0">
                  <c:v>5</c:v>
                </c:pt>
                <c:pt idx="1">
                  <c:v>30</c:v>
                </c:pt>
                <c:pt idx="2">
                  <c:v>13.918325032487072</c:v>
                </c:pt>
                <c:pt idx="3">
                  <c:v>28.371760097534072</c:v>
                </c:pt>
                <c:pt idx="4">
                  <c:v>30.352262978465102</c:v>
                </c:pt>
                <c:pt idx="5">
                  <c:v>62</c:v>
                </c:pt>
                <c:pt idx="6">
                  <c:v>23.569036332968505</c:v>
                </c:pt>
                <c:pt idx="7">
                  <c:v>43.555897329410051</c:v>
                </c:pt>
                <c:pt idx="8">
                  <c:v>80</c:v>
                </c:pt>
                <c:pt idx="9">
                  <c:v>37.114080065206281</c:v>
                </c:pt>
                <c:pt idx="10">
                  <c:v>41.004233897429017</c:v>
                </c:pt>
                <c:pt idx="11">
                  <c:v>70.355704422821688</c:v>
                </c:pt>
                <c:pt idx="12">
                  <c:v>40</c:v>
                </c:pt>
                <c:pt idx="13">
                  <c:v>56.846751135286041</c:v>
                </c:pt>
                <c:pt idx="14">
                  <c:v>80</c:v>
                </c:pt>
                <c:pt idx="15">
                  <c:v>82.466147932969591</c:v>
                </c:pt>
                <c:pt idx="16">
                  <c:v>60</c:v>
                </c:pt>
                <c:pt idx="17">
                  <c:v>75.256059087666742</c:v>
                </c:pt>
                <c:pt idx="18">
                  <c:v>80.073962568295258</c:v>
                </c:pt>
                <c:pt idx="19">
                  <c:v>100</c:v>
                </c:pt>
                <c:pt idx="20">
                  <c:v>80</c:v>
                </c:pt>
                <c:pt idx="21">
                  <c:v>94.649083174861516</c:v>
                </c:pt>
                <c:pt idx="22">
                  <c:v>97</c:v>
                </c:pt>
                <c:pt idx="23">
                  <c:v>75</c:v>
                </c:pt>
                <c:pt idx="24">
                  <c:v>100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245568"/>
        <c:axId val="138245176"/>
      </c:scatterChart>
      <c:valAx>
        <c:axId val="138245568"/>
        <c:scaling>
          <c:orientation val="minMax"/>
          <c:min val="8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>
                    <a:solidFill>
                      <a:srgbClr val="FF0000"/>
                    </a:solidFill>
                  </a:rPr>
                  <a:t>Educational Level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5176"/>
        <c:crosses val="autoZero"/>
        <c:crossBetween val="midCat"/>
      </c:valAx>
      <c:valAx>
        <c:axId val="1382451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Turn Signal Usage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2455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0.02442</cdr:x>
      <cdr:y>0.75</cdr:y>
    </cdr:from>
    <cdr:to>
      <cdr:x>0.29109</cdr:x>
      <cdr:y>1</cdr:y>
    </cdr:to>
    <cdr:cxnSp macro="">
      <cdr:nvCxnSpPr>
        <cdr:cNvPr id="2" name="Straight Arrow Connector 1"/>
        <cdr:cNvCxnSpPr/>
      </cdr:nvCxnSpPr>
      <cdr:spPr bwMode="auto">
        <a:xfrm xmlns:a="http://schemas.openxmlformats.org/drawingml/2006/main" flipH="1">
          <a:off x="111659" y="2057400"/>
          <a:ext cx="1219200" cy="685800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ap="flat" cmpd="sng" algn="ctr">
          <a:solidFill>
            <a:srgbClr val="FF0000"/>
          </a:solidFill>
          <a:prstDash val="solid"/>
          <a:round/>
          <a:headEnd type="none" w="med" len="med"/>
          <a:tailEnd type="triangle"/>
        </a:ln>
        <a:effectLst xmlns:a="http://schemas.openxmlformats.org/drawingml/2006/main"/>
        <a:extLst xmlns:a="http://schemas.openxmlformats.org/drawingml/2006/main"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CD98-853A-F64E-ACF0-373F4C3370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7E4E-8067-AD4F-B178-1331CF3F17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02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09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7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4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8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82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1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12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0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0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39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969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6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8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6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1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4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1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06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9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6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131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2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66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09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4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78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9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4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0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106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CD98-853A-F64E-ACF0-373F4C3370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7E4E-8067-AD4F-B178-1331CF3F17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6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33F0-41B8-114C-8FC4-C4F7802E461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80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BFAF-05B7-654D-A6E5-E10CC37601CB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E57BD-0956-9043-81F2-C626F2A753F8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A3C92-7C7B-3440-99B9-56651DDE0722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DC08C-3FB1-EB48-B9C8-1270F1263D9C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1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E7AA28"/>
          </a:solidFill>
        </p:spPr>
      </p:pic>
      <p:sp>
        <p:nvSpPr>
          <p:cNvPr id="5" name="TextBox 4"/>
          <p:cNvSpPr txBox="1"/>
          <p:nvPr/>
        </p:nvSpPr>
        <p:spPr>
          <a:xfrm>
            <a:off x="1143000" y="1549082"/>
            <a:ext cx="731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Business Research Methods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Module 1: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The Research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365125"/>
            <a:ext cx="8660205" cy="1325563"/>
          </a:xfrm>
        </p:spPr>
        <p:txBody>
          <a:bodyPr/>
          <a:lstStyle/>
          <a:p>
            <a:r>
              <a:rPr lang="en-US" b="1" dirty="0" smtClean="0"/>
              <a:t>Evidence-based </a:t>
            </a:r>
            <a:r>
              <a:rPr lang="en-US" b="1" strike="dblStrike" dirty="0" smtClean="0"/>
              <a:t>practice</a:t>
            </a:r>
            <a:r>
              <a:rPr lang="en-US" b="1" dirty="0" smtClean="0"/>
              <a:t> management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Evidence-based management means translating principles based on best evidence into organizational practices.</a:t>
            </a:r>
          </a:p>
          <a:p>
            <a:endParaRPr lang="en-US" dirty="0"/>
          </a:p>
          <a:p>
            <a:r>
              <a:rPr lang="en-US" dirty="0" smtClean="0"/>
              <a:t>Let’s deconstruct this definition of </a:t>
            </a:r>
            <a:r>
              <a:rPr lang="en-US" dirty="0" err="1" smtClean="0"/>
              <a:t>EBMgmt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What is does it mean?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5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365125"/>
            <a:ext cx="8660205" cy="1325563"/>
          </a:xfrm>
        </p:spPr>
        <p:txBody>
          <a:bodyPr/>
          <a:lstStyle/>
          <a:p>
            <a:r>
              <a:rPr lang="en-US" b="1" dirty="0" smtClean="0"/>
              <a:t>Evidence-based </a:t>
            </a:r>
            <a:r>
              <a:rPr lang="en-US" b="1" strike="dblStrike" dirty="0" smtClean="0"/>
              <a:t>practice</a:t>
            </a:r>
            <a:r>
              <a:rPr lang="en-US" b="1" dirty="0" smtClean="0"/>
              <a:t> management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Evidence-based management means translating principles based on best evidence into organizational practices.</a:t>
            </a:r>
          </a:p>
          <a:p>
            <a:endParaRPr lang="en-US" dirty="0"/>
          </a:p>
          <a:p>
            <a:r>
              <a:rPr lang="en-US" dirty="0" smtClean="0"/>
              <a:t>Let’s deconstruct this definition of </a:t>
            </a:r>
            <a:r>
              <a:rPr lang="en-US" dirty="0" err="1" smtClean="0"/>
              <a:t>EBMgmt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What is does it mean?</a:t>
            </a:r>
          </a:p>
          <a:p>
            <a:pPr lvl="1"/>
            <a:r>
              <a:rPr lang="en-US" dirty="0" smtClean="0"/>
              <a:t>What is inherent in the definition (e.g., does it make any assumptions?)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6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EBMgmt</a:t>
            </a:r>
            <a:r>
              <a:rPr lang="en-US" b="1" dirty="0" smtClean="0"/>
              <a:t>: Take away point</a:t>
            </a:r>
            <a:endParaRPr lang="en-US" b="1" dirty="0"/>
          </a:p>
        </p:txBody>
      </p:sp>
      <p:pic>
        <p:nvPicPr>
          <p:cNvPr id="3" name="Picture 2" descr="Image result for evidence based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59" y="2623468"/>
            <a:ext cx="5331082" cy="29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6459" y="1982709"/>
            <a:ext cx="5331082" cy="64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DESTINATION</a:t>
            </a:r>
          </a:p>
        </p:txBody>
      </p:sp>
    </p:spTree>
    <p:extLst>
      <p:ext uri="{BB962C8B-B14F-4D97-AF65-F5344CB8AC3E}">
        <p14:creationId xmlns:p14="http://schemas.microsoft.com/office/powerpoint/2010/main" val="99503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724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 Theory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Hypothesis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Prediction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 Data to Test Prediction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Generalize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2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Consult Theory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Hypothesis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Prediction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 Data to Test Prediction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 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Generalize Results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48200" y="1755336"/>
            <a:ext cx="3505200" cy="64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3581400" y="2075376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48200" y="2543294"/>
            <a:ext cx="3505200" cy="1520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based on data…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Does offering a free wristband increase the number of t-shirts sold at a concert?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48200" y="4185284"/>
            <a:ext cx="3505200" cy="1520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anecdotal…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Does cell phone use cause brain tumors?</a:t>
            </a:r>
            <a:endParaRPr lang="en-US" dirty="0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8153400" y="330364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10600" y="3303645"/>
            <a:ext cx="0" cy="2048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53400" y="2075376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10600" y="2075376"/>
            <a:ext cx="0" cy="12282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153400" y="535198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3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4012411" cy="3767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87" y="714375"/>
            <a:ext cx="3396395" cy="3476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31733"/>
          <a:stretch/>
        </p:blipFill>
        <p:spPr>
          <a:xfrm>
            <a:off x="5314385" y="131783"/>
            <a:ext cx="3657600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27" y="3919538"/>
            <a:ext cx="4530690" cy="172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832" y="4490519"/>
            <a:ext cx="3974153" cy="2161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93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9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Proposed explanation of the specific observation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39493" y="3175700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87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TODAY’S AGENDA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MEANING OF EVIDENCE-BASED PRACTICE </a:t>
            </a:r>
          </a:p>
          <a:p>
            <a:r>
              <a:rPr lang="en-US" dirty="0" smtClean="0"/>
              <a:t>UNFOLDING THE RESEARCH PROCESS</a:t>
            </a:r>
          </a:p>
          <a:p>
            <a:r>
              <a:rPr lang="en-US" dirty="0" smtClean="0"/>
              <a:t>AN ANALOGY OF THE RESEARCH PROCESS</a:t>
            </a:r>
            <a:endParaRPr lang="en-US" dirty="0"/>
          </a:p>
          <a:p>
            <a:r>
              <a:rPr lang="en-US" dirty="0" smtClean="0"/>
              <a:t>SOFT INTRODUCTION TO AN IMPORTANT METRIC CALLED THE CORRELATION COEFFICIENT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Proposed explanation of the specific observation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648200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hypo can be tested by operationalizing it as a prediction (scientific statement)</a:t>
            </a:r>
            <a:endParaRPr lang="en-US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39493" y="3175700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9493" y="3782283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3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Proposed explanation of the specific observation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648200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hypo can be tested by operationalizing it as a prediction (scientific statement)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648200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</a:t>
            </a:r>
            <a:r>
              <a:rPr lang="en-US" sz="1600" dirty="0" smtClean="0">
                <a:sym typeface="Wingdings" panose="05000000000000000000" pitchFamily="2" charset="2"/>
              </a:rPr>
              <a:t> Statistics  Parameter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39493" y="3175700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9493" y="3782283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9493" y="4352651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76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Proposed explanation of the specific observation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648200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hypo can be tested by operationalizing it as a prediction (scientific statement)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648200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</a:t>
            </a:r>
            <a:r>
              <a:rPr lang="en-US" sz="1600" dirty="0" smtClean="0">
                <a:sym typeface="Wingdings" panose="05000000000000000000" pitchFamily="2" charset="2"/>
              </a:rPr>
              <a:t> Statistics  Parameter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4648200" y="4707351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Descriptive stats vs. inferential stats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39493" y="3175700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9493" y="3782283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9493" y="4352651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39493" y="49411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6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Unfolding the research process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34293" y="141083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You 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93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a Research Question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293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Consult Theory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293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Hypothesis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3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Prediction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293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Data to Test Prediction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293" y="4707351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293" y="5286189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81692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 the World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48200" y="2395416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well-established principle to explain a broad range of observations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48200" y="1395142"/>
            <a:ext cx="3505200" cy="4168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You Do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48200" y="2970837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Proposed explanation of the specific observation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4648200" y="3549675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 hypo can be tested by operationalizing it as a prediction (scientific statement)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648200" y="4128513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</a:t>
            </a:r>
            <a:r>
              <a:rPr lang="en-US" sz="1600" dirty="0" smtClean="0">
                <a:sym typeface="Wingdings" panose="05000000000000000000" pitchFamily="2" charset="2"/>
              </a:rPr>
              <a:t> Statistics  Parameter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4648200" y="4707351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Descriptive stats vs. inferential stats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648200" y="5286189"/>
            <a:ext cx="3505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Apply research question across different domains, times, etc.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39493" y="20455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39493" y="2623439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39493" y="3175700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9493" y="3782283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9493" y="4352651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39493" y="4941126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39493" y="5520548"/>
            <a:ext cx="100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5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Crime in the classroom: An analogy</a:t>
            </a:r>
            <a:endParaRPr lang="en-US" sz="4000" b="1" dirty="0"/>
          </a:p>
        </p:txBody>
      </p:sp>
      <p:pic>
        <p:nvPicPr>
          <p:cNvPr id="11" name="Picture 10" descr="Image result for crime scene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65" y="1355757"/>
            <a:ext cx="376047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Crime in the classroom: An analogy</a:t>
            </a:r>
            <a:endParaRPr lang="en-US" sz="4000" b="1" dirty="0"/>
          </a:p>
        </p:txBody>
      </p:sp>
      <p:sp>
        <p:nvSpPr>
          <p:cNvPr id="5" name="Title 1"/>
          <p:cNvSpPr>
            <a:spLocks noGrp="1"/>
          </p:cNvSpPr>
          <p:nvPr/>
        </p:nvSpPr>
        <p:spPr bwMode="auto">
          <a:xfrm>
            <a:off x="895350" y="2857500"/>
            <a:ext cx="762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595959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/>
            <a:r>
              <a:rPr lang="en-US" sz="4000" b="0" dirty="0">
                <a:solidFill>
                  <a:schemeClr val="tx1"/>
                </a:solidFill>
              </a:rPr>
              <a:t>Before we begin, we have a very importance decision to make…</a:t>
            </a:r>
          </a:p>
        </p:txBody>
      </p:sp>
    </p:spTree>
    <p:extLst>
      <p:ext uri="{BB962C8B-B14F-4D97-AF65-F5344CB8AC3E}">
        <p14:creationId xmlns:p14="http://schemas.microsoft.com/office/powerpoint/2010/main" val="854422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pic>
        <p:nvPicPr>
          <p:cNvPr id="4" name="Picture 3" descr="Image result for csi tv sh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90688"/>
            <a:ext cx="3048000" cy="39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law and order sv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90689"/>
            <a:ext cx="3048000" cy="39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4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pic>
        <p:nvPicPr>
          <p:cNvPr id="5" name="Picture 4" descr="Image result for law and order sv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90689"/>
            <a:ext cx="3048000" cy="39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ike Post - Law &amp; Order Special Victims Unit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441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 numSld="999" showWhenStopped="0">
                <p:cTn id="1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pic>
        <p:nvPicPr>
          <p:cNvPr id="4" name="Picture 2" descr="Image result for law and order sv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2" y="2632507"/>
            <a:ext cx="3072266" cy="20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aw and order ice 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18" y="2506300"/>
            <a:ext cx="163423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law and order ama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14" y="2838882"/>
            <a:ext cx="2727036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4839926"/>
            <a:ext cx="7543800" cy="16002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What will these characters do to solve the crime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45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4741" y="4206183"/>
            <a:ext cx="7543800" cy="16002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ea typeface="+mj-ea"/>
                <a:cs typeface="+mj-cs"/>
              </a:rPr>
              <a:t>What types of evidence might be available?</a:t>
            </a:r>
          </a:p>
          <a:p>
            <a:pPr lvl="1"/>
            <a:r>
              <a:rPr lang="en-US" sz="2000" dirty="0">
                <a:latin typeface="+mj-lt"/>
                <a:ea typeface="+mj-ea"/>
                <a:cs typeface="+mj-cs"/>
              </a:rPr>
              <a:t>Is some evidence more trustworthy than others? Why?</a:t>
            </a:r>
          </a:p>
          <a:p>
            <a:pPr lvl="1"/>
            <a:r>
              <a:rPr lang="en-US" sz="2000" dirty="0">
                <a:latin typeface="+mj-lt"/>
                <a:ea typeface="+mj-ea"/>
                <a:cs typeface="+mj-cs"/>
              </a:rPr>
              <a:t>What do you consider to be the best/most ideal type of evidence?</a:t>
            </a:r>
          </a:p>
        </p:txBody>
      </p:sp>
      <p:pic>
        <p:nvPicPr>
          <p:cNvPr id="8" name="Picture 2" descr="Image result for law and order svu forensic scient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0" r="19851"/>
          <a:stretch/>
        </p:blipFill>
        <p:spPr bwMode="auto">
          <a:xfrm>
            <a:off x="281300" y="2102467"/>
            <a:ext cx="2243215" cy="201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law and order svu forensic scient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10545"/>
          <a:stretch/>
        </p:blipFill>
        <p:spPr bwMode="auto">
          <a:xfrm>
            <a:off x="2903891" y="2102467"/>
            <a:ext cx="2243215" cy="201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vu witn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0" y="2102467"/>
            <a:ext cx="3238142" cy="20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5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smtClean="0"/>
              <a:t>WHAT IS EVIDENCE-BASED PRACTICE?</a:t>
            </a:r>
          </a:p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7" y="1825625"/>
            <a:ext cx="3628294" cy="42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7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4741" y="4206183"/>
            <a:ext cx="7543800" cy="160020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ea typeface="+mj-ea"/>
                <a:cs typeface="+mj-cs"/>
              </a:rPr>
              <a:t>During the trial, lawyers prosecute (present evidence) and defend (use other evidence) to persuade jury</a:t>
            </a:r>
          </a:p>
          <a:p>
            <a:r>
              <a:rPr lang="en-US" sz="2000" dirty="0">
                <a:latin typeface="+mj-lt"/>
                <a:ea typeface="+mj-ea"/>
                <a:cs typeface="+mj-cs"/>
              </a:rPr>
              <a:t>The jury decides if the plaintiff is guilty or not guilty</a:t>
            </a:r>
          </a:p>
        </p:txBody>
      </p:sp>
      <p:pic>
        <p:nvPicPr>
          <p:cNvPr id="11" name="Picture 2" descr="Image result for law and order svu 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2" y="1995935"/>
            <a:ext cx="286352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law and order svu ju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72" y="1995936"/>
            <a:ext cx="3946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89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sum…</a:t>
            </a:r>
          </a:p>
          <a:p>
            <a:pPr lvl="1"/>
            <a:r>
              <a:rPr lang="en-US" sz="2800" dirty="0"/>
              <a:t>Are there different types of evidence?</a:t>
            </a:r>
          </a:p>
          <a:p>
            <a:pPr lvl="1"/>
            <a:r>
              <a:rPr lang="en-US" sz="2800" dirty="0"/>
              <a:t>Is some evidence better than others?</a:t>
            </a:r>
          </a:p>
          <a:p>
            <a:pPr lvl="1"/>
            <a:r>
              <a:rPr lang="en-US" sz="2800" dirty="0"/>
              <a:t>Why is some evidence better than others?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 sum…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Are there different types of evidence?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Is some evidence better than others?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Why is some evidence better than others?</a:t>
            </a:r>
          </a:p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0100" y="3693625"/>
            <a:ext cx="7543800" cy="2109646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TRUSTWORTHY EVIDENCE IS IMPORTANT</a:t>
            </a:r>
            <a:endParaRPr 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7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1382163"/>
            <a:ext cx="7543800" cy="16002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  <a:ea typeface="+mj-ea"/>
                <a:cs typeface="+mj-cs"/>
              </a:rPr>
              <a:t>Research articles published in scientific journals are (usually) a great source of trustworthy evidence</a:t>
            </a:r>
          </a:p>
        </p:txBody>
      </p:sp>
    </p:spTree>
    <p:extLst>
      <p:ext uri="{BB962C8B-B14F-4D97-AF65-F5344CB8AC3E}">
        <p14:creationId xmlns:p14="http://schemas.microsoft.com/office/powerpoint/2010/main" val="349770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1382163"/>
            <a:ext cx="7543800" cy="16002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  <a:ea typeface="+mj-ea"/>
                <a:cs typeface="+mj-cs"/>
              </a:rPr>
              <a:t>Research articles published in scientific journals are (usually) a great source of trustworthy evidence</a:t>
            </a:r>
          </a:p>
        </p:txBody>
      </p:sp>
    </p:spTree>
    <p:extLst>
      <p:ext uri="{BB962C8B-B14F-4D97-AF65-F5344CB8AC3E}">
        <p14:creationId xmlns:p14="http://schemas.microsoft.com/office/powerpoint/2010/main" val="3334362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1382163"/>
            <a:ext cx="7543800" cy="16002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Research articles published in scientific journals are (usually) a great source of trustworthy evidence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00100" y="2261049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32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 phenomenon referred to as the </a:t>
            </a:r>
            <a:r>
              <a:rPr lang="en-US" sz="3200" i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science-practice gap </a:t>
            </a:r>
            <a:r>
              <a:rPr lang="en-US" sz="32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422575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Crime in the classroom: An analogy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1382163"/>
            <a:ext cx="7543800" cy="16002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Research articles published in scientific journals are (usually) a great source of trustworthy evidence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00100" y="2261049"/>
            <a:ext cx="754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32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a phenomenon referred to as the </a:t>
            </a:r>
            <a:r>
              <a:rPr lang="en-US" sz="3200" i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science-practice gap </a:t>
            </a:r>
            <a:r>
              <a:rPr lang="en-US" sz="32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</a:p>
        </p:txBody>
      </p:sp>
      <p:pic>
        <p:nvPicPr>
          <p:cNvPr id="6" name="Picture 5" descr="http://www.allselfsustained.com/wp-content/uploads/2015/07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85" y="3552724"/>
            <a:ext cx="5153630" cy="21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83391" y="3944600"/>
            <a:ext cx="784018" cy="6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6045" y="4073337"/>
            <a:ext cx="658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3790" y="4854058"/>
            <a:ext cx="784018" cy="6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11136" y="4975651"/>
            <a:ext cx="9093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4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Why understanding research is important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Helps us to better understand what’s “really” going on</a:t>
            </a:r>
          </a:p>
          <a:p>
            <a:pPr lvl="1"/>
            <a:r>
              <a:rPr lang="en-US" sz="2800" dirty="0">
                <a:latin typeface="+mj-lt"/>
                <a:ea typeface="+mj-ea"/>
                <a:cs typeface="+mj-cs"/>
              </a:rPr>
              <a:t>Helps guide decision and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action</a:t>
            </a:r>
          </a:p>
          <a:p>
            <a:endParaRPr lang="en-US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7590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Why understanding research is important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Helps us to better understand what’s “really” going on</a:t>
            </a:r>
          </a:p>
          <a:p>
            <a:pPr lvl="1"/>
            <a:r>
              <a:rPr lang="en-US" sz="2800" dirty="0">
                <a:latin typeface="+mj-lt"/>
                <a:ea typeface="+mj-ea"/>
                <a:cs typeface="+mj-cs"/>
              </a:rPr>
              <a:t>Helps guide decision and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action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A soft introduction to the effect size will help you better understand HRM </a:t>
            </a:r>
            <a:r>
              <a:rPr lang="en-US" dirty="0" smtClean="0">
                <a:latin typeface="+mj-lt"/>
                <a:ea typeface="+mj-ea"/>
                <a:cs typeface="+mj-cs"/>
              </a:rPr>
              <a:t>research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Luckily, we must understand only two dimensions to interpret an effect size</a:t>
            </a:r>
          </a:p>
          <a:p>
            <a:endParaRPr lang="en-US" dirty="0">
              <a:latin typeface="+mj-lt"/>
              <a:ea typeface="+mj-ea"/>
              <a:cs typeface="+mj-cs"/>
            </a:endParaRPr>
          </a:p>
          <a:p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36345" y="4965700"/>
            <a:ext cx="2667000" cy="82296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Magnitude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[ranges from 0 to 1]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036745" y="4965700"/>
            <a:ext cx="2667000" cy="82296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Direction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[positive or negative]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17645" y="5295900"/>
            <a:ext cx="304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399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motivating example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21986"/>
              </p:ext>
            </p:extLst>
          </p:nvPr>
        </p:nvGraphicFramePr>
        <p:xfrm>
          <a:off x="628650" y="2404646"/>
          <a:ext cx="3011047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736997" y="1669078"/>
            <a:ext cx="27735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see now…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(Averages)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49"/>
          <p:cNvSpPr txBox="1"/>
          <p:nvPr/>
        </p:nvSpPr>
        <p:spPr>
          <a:xfrm>
            <a:off x="736997" y="4357807"/>
            <a:ext cx="2579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What actions should HR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ursue to improve loyalty?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Not sure… let’s try this…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5909" y="1684948"/>
            <a:ext cx="307167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you’re missing…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additional “lens”)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8310" y="2486417"/>
            <a:ext cx="872323" cy="381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96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9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Pay-for-performance</a:t>
            </a:r>
            <a:endParaRPr lang="en-US" sz="96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5109" y="3553217"/>
            <a:ext cx="795528" cy="381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Satisfaction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54960" y="2486417"/>
            <a:ext cx="872323" cy="381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</a:t>
            </a:r>
            <a:endParaRPr lang="en-US" sz="96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04310" y="2486417"/>
            <a:ext cx="872323" cy="381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development</a:t>
            </a:r>
            <a:endParaRPr lang="en-US" sz="96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5654472" y="2867417"/>
            <a:ext cx="740637" cy="685800"/>
          </a:xfrm>
          <a:prstGeom prst="straightConnector1">
            <a:avLst/>
          </a:prstGeom>
          <a:ln w="63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9" idx="0"/>
          </p:cNvCxnSpPr>
          <p:nvPr/>
        </p:nvCxnSpPr>
        <p:spPr>
          <a:xfrm>
            <a:off x="6791122" y="2867417"/>
            <a:ext cx="1751" cy="685800"/>
          </a:xfrm>
          <a:prstGeom prst="straightConnector1">
            <a:avLst/>
          </a:prstGeom>
          <a:ln w="63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7147188" y="2867417"/>
            <a:ext cx="793284" cy="685800"/>
          </a:xfrm>
          <a:prstGeom prst="straightConnector1">
            <a:avLst/>
          </a:prstGeom>
          <a:ln w="63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22"/>
          <p:cNvSpPr txBox="1"/>
          <p:nvPr/>
        </p:nvSpPr>
        <p:spPr>
          <a:xfrm>
            <a:off x="5957094" y="299810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.65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7540428" y="2998105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.46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6719094" y="299810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50"/>
          <p:cNvSpPr txBox="1"/>
          <p:nvPr/>
        </p:nvSpPr>
        <p:spPr>
          <a:xfrm>
            <a:off x="5404509" y="4373677"/>
            <a:ext cx="2723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actions should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MGT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pursue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JobSat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Focus on improving SS and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PA, in order of importance.</a:t>
            </a:r>
          </a:p>
        </p:txBody>
      </p:sp>
    </p:spTree>
    <p:extLst>
      <p:ext uri="{BB962C8B-B14F-4D97-AF65-F5344CB8AC3E}">
        <p14:creationId xmlns:p14="http://schemas.microsoft.com/office/powerpoint/2010/main" val="95025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Evidence-based practice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Origins = medical field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Dr. David Sackett (2006) defined it as </a:t>
            </a:r>
            <a:r>
              <a:rPr lang="en-US" dirty="0"/>
              <a:t>“the conscientious, </a:t>
            </a:r>
            <a:r>
              <a:rPr lang="en-US" dirty="0" smtClean="0"/>
              <a:t>explicit and </a:t>
            </a:r>
            <a:r>
              <a:rPr lang="en-US" dirty="0"/>
              <a:t>judicious use of current best evidence in making decisions about the care of individual patients.”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Sure – evidence exists! So, what else would doctors use to ply their trade?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5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motivating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6086" y="1703388"/>
            <a:ext cx="1463040" cy="1463040"/>
          </a:xfrm>
          <a:prstGeom prst="rect">
            <a:avLst/>
          </a:prstGeom>
          <a:solidFill>
            <a:srgbClr val="F0B31C"/>
          </a:solidFill>
          <a:ln>
            <a:solidFill>
              <a:srgbClr val="F0B31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Oil Change Frequency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32401" y="4092241"/>
            <a:ext cx="1463040" cy="1463040"/>
          </a:xfrm>
          <a:prstGeom prst="rect">
            <a:avLst/>
          </a:prstGeom>
          <a:solidFill>
            <a:srgbClr val="F0B31C"/>
          </a:solidFill>
          <a:ln>
            <a:solidFill>
              <a:srgbClr val="F0B31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 Life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2401" y="1690688"/>
            <a:ext cx="1463040" cy="1463040"/>
          </a:xfrm>
          <a:prstGeom prst="rect">
            <a:avLst/>
          </a:prstGeom>
          <a:solidFill>
            <a:srgbClr val="F0B31C"/>
          </a:solidFill>
          <a:ln>
            <a:solidFill>
              <a:srgbClr val="F0B31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Filter Change Freq.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8716" y="1703388"/>
            <a:ext cx="1463040" cy="1463040"/>
          </a:xfrm>
          <a:prstGeom prst="rect">
            <a:avLst/>
          </a:prstGeom>
          <a:solidFill>
            <a:srgbClr val="F0B31C"/>
          </a:solidFill>
          <a:ln>
            <a:solidFill>
              <a:srgbClr val="F0B31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Fuel Octane Used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5" idx="1"/>
          </p:cNvCxnSpPr>
          <p:nvPr/>
        </p:nvCxnSpPr>
        <p:spPr>
          <a:xfrm>
            <a:off x="2607606" y="3166428"/>
            <a:ext cx="1324795" cy="1657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5" idx="0"/>
          </p:cNvCxnSpPr>
          <p:nvPr/>
        </p:nvCxnSpPr>
        <p:spPr>
          <a:xfrm>
            <a:off x="4663921" y="3153728"/>
            <a:ext cx="0" cy="93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5" idx="3"/>
          </p:cNvCxnSpPr>
          <p:nvPr/>
        </p:nvCxnSpPr>
        <p:spPr>
          <a:xfrm flipH="1">
            <a:off x="5395441" y="3166428"/>
            <a:ext cx="1324795" cy="1657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22"/>
          <p:cNvSpPr txBox="1"/>
          <p:nvPr/>
        </p:nvSpPr>
        <p:spPr>
          <a:xfrm>
            <a:off x="2408673" y="355318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.46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6485874" y="354856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4701541" y="355318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20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Diverse World of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256" y="1410031"/>
            <a:ext cx="5724525" cy="4183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3" y="1821194"/>
            <a:ext cx="5038927" cy="914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H="1" flipV="1">
            <a:off x="2698657" y="2735594"/>
            <a:ext cx="805034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00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Diverse World of Research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67" y="1504950"/>
            <a:ext cx="7213773" cy="41338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117867" y="4495800"/>
            <a:ext cx="7091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5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Diverse World of 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306" y="1291628"/>
            <a:ext cx="8067387" cy="443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514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real life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86" y="2277203"/>
            <a:ext cx="5149935" cy="3471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889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410888"/>
              </p:ext>
            </p:extLst>
          </p:nvPr>
        </p:nvGraphicFramePr>
        <p:xfrm>
          <a:off x="2286000" y="26006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1699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280246"/>
              </p:ext>
            </p:extLst>
          </p:nvPr>
        </p:nvGraphicFramePr>
        <p:xfrm>
          <a:off x="2286000" y="24894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1137" y="5232645"/>
            <a:ext cx="7543800" cy="41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jerk who almost hit me!!</a:t>
            </a:r>
          </a:p>
          <a:p>
            <a:pPr lvl="1"/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5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1842"/>
              </p:ext>
            </p:extLst>
          </p:nvPr>
        </p:nvGraphicFramePr>
        <p:xfrm>
          <a:off x="2215836" y="24195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5733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753145"/>
              </p:ext>
            </p:extLst>
          </p:nvPr>
        </p:nvGraphicFramePr>
        <p:xfrm>
          <a:off x="2286000" y="22565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8291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2286000" y="22565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68631" y="2027976"/>
            <a:ext cx="2362200" cy="16002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As credit score ↑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Turn signal usage ↑</a:t>
            </a:r>
          </a:p>
          <a:p>
            <a:endParaRPr kumimoji="0" 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= POSITIVE</a:t>
            </a:r>
            <a:endParaRPr kumimoji="0" lang="en-US" sz="20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03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Evidence-based practice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Indeed, we would </a:t>
            </a:r>
            <a:r>
              <a:rPr lang="en-US" dirty="0" smtClean="0"/>
              <a:t>argue, managers </a:t>
            </a:r>
            <a:r>
              <a:rPr lang="en-US" dirty="0"/>
              <a:t>are actually much more ignorant than </a:t>
            </a:r>
            <a:r>
              <a:rPr lang="en-US" dirty="0" smtClean="0"/>
              <a:t>doctors about </a:t>
            </a:r>
            <a:r>
              <a:rPr lang="en-US" dirty="0"/>
              <a:t>which prescriptions are reliable – and they’re </a:t>
            </a:r>
            <a:r>
              <a:rPr lang="en-US" dirty="0" smtClean="0"/>
              <a:t>less eager </a:t>
            </a:r>
            <a:r>
              <a:rPr lang="en-US" dirty="0"/>
              <a:t>to find out. If doctors practiced medicine like </a:t>
            </a:r>
            <a:r>
              <a:rPr lang="en-US" dirty="0" smtClean="0"/>
              <a:t>many companies </a:t>
            </a:r>
            <a:r>
              <a:rPr lang="en-US" dirty="0"/>
              <a:t>practice management, there would be </a:t>
            </a:r>
            <a:r>
              <a:rPr lang="en-US" dirty="0" smtClean="0"/>
              <a:t>more unnecessarily </a:t>
            </a:r>
            <a:r>
              <a:rPr lang="en-US" dirty="0"/>
              <a:t>sick or dead patients and many more doctors in jail or suffering other penalties for </a:t>
            </a:r>
            <a:r>
              <a:rPr lang="en-US" dirty="0" smtClean="0"/>
              <a:t>malpractice…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</a:t>
            </a:r>
            <a:r>
              <a:rPr lang="en-US" dirty="0"/>
              <a:t>time to start an evidence-based movement in the</a:t>
            </a:r>
            <a:br>
              <a:rPr lang="en-US" dirty="0"/>
            </a:br>
            <a:r>
              <a:rPr lang="en-US" dirty="0"/>
              <a:t>ranks of managers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Pfeffer</a:t>
            </a:r>
            <a:r>
              <a:rPr lang="en-US" dirty="0" smtClean="0"/>
              <a:t> &amp; Sutton (2006; HBR)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55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2286000" y="22565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68631" y="2027976"/>
            <a:ext cx="2362200" cy="16002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As credit score ↑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Turn signal usage ↑</a:t>
            </a:r>
          </a:p>
          <a:p>
            <a:endParaRPr kumimoji="0" 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= POSITIVE</a:t>
            </a:r>
            <a:endParaRPr kumimoji="0" lang="en-US" sz="20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55617" y="3992880"/>
            <a:ext cx="2362200" cy="1600200"/>
          </a:xfrm>
          <a:prstGeom prst="rect">
            <a:avLst/>
          </a:prstGeom>
          <a:noFill/>
          <a:ln w="38100" cap="flat" cmpd="sng" algn="ctr">
            <a:solidFill>
              <a:srgbClr val="FBAA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It would be nice to assign a number to the data to describe the </a:t>
            </a:r>
            <a:r>
              <a:rPr kumimoji="0" 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STRENGTH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of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952839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2000" y="1309688"/>
            <a:ext cx="801168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you are an actuary for an auto insurance company…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that you can only choose one of the two above (ceteris paribus conditions)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assume that good turn signal habits are associated with fewer car crashes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of these two “predictors” (credit score </a:t>
            </a: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educational level) would recommend your insurance company use?</a:t>
            </a: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825514"/>
              </p:ext>
            </p:extLst>
          </p:nvPr>
        </p:nvGraphicFramePr>
        <p:xfrm>
          <a:off x="0" y="1690688"/>
          <a:ext cx="420168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190598"/>
              </p:ext>
            </p:extLst>
          </p:nvPr>
        </p:nvGraphicFramePr>
        <p:xfrm>
          <a:off x="4648200" y="1690688"/>
          <a:ext cx="420168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5406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2000" y="1309688"/>
            <a:ext cx="801168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595959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595959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95959"/>
                </a:solidFill>
                <a:latin typeface="+mn-lt"/>
                <a:ea typeface="+mn-ea"/>
              </a:defRPr>
            </a:lvl9pPr>
          </a:lstStyle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which would you choose?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Herein lies the value of statistics.  The ‘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r’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correlation value.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(note: you can’t always “see” the difference, as you might above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0" y="1690688"/>
          <a:ext cx="420168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648200" y="1690688"/>
          <a:ext cx="4201682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76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</a:rPr>
              <a:t>Which is the stronger correlation?</a:t>
            </a:r>
          </a:p>
          <a:p>
            <a:pPr marL="457200" lvl="1" indent="0">
              <a:buNone/>
            </a:pPr>
            <a:r>
              <a:rPr lang="en-US" sz="2800" dirty="0">
                <a:latin typeface="+mj-lt"/>
                <a:ea typeface="+mj-ea"/>
                <a:cs typeface="+mj-cs"/>
              </a:rPr>
              <a:t> .34</a:t>
            </a:r>
          </a:p>
          <a:p>
            <a:pPr marL="457200" lvl="1" indent="0">
              <a:buNone/>
            </a:pPr>
            <a:r>
              <a:rPr lang="en-US" sz="2800" dirty="0">
                <a:latin typeface="+mj-lt"/>
                <a:ea typeface="+mj-ea"/>
                <a:cs typeface="+mj-cs"/>
              </a:rPr>
              <a:t>-.83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5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</a:rPr>
              <a:t>Which is the stronger correlation?</a:t>
            </a:r>
          </a:p>
          <a:p>
            <a:pPr marL="457200" lvl="1" indent="0">
              <a:buNone/>
            </a:pP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.02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pPr marL="457200" lvl="1" indent="0">
              <a:buNone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-.02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5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latin typeface="+mj-lt"/>
                <a:cs typeface="Times New Roman" panose="02020603050405020304" pitchFamily="18" charset="0"/>
              </a:rPr>
              <a:t>What is a strong or weak correlation?</a:t>
            </a:r>
          </a:p>
          <a:p>
            <a:pPr marL="0" indent="0">
              <a:buNone/>
            </a:pPr>
            <a:endParaRPr lang="en-US" kern="0" dirty="0">
              <a:latin typeface="+mj-lt"/>
              <a:cs typeface="Times New Roman" panose="02020603050405020304" pitchFamily="18" charset="0"/>
            </a:endParaRPr>
          </a:p>
          <a:p>
            <a:r>
              <a:rPr lang="en-US" kern="0" dirty="0">
                <a:latin typeface="+mj-lt"/>
                <a:cs typeface="Times New Roman" panose="02020603050405020304" pitchFamily="18" charset="0"/>
              </a:rPr>
              <a:t>“Rule of thumb”</a:t>
            </a:r>
          </a:p>
          <a:p>
            <a:pPr marL="457200" lvl="1" indent="0">
              <a:buNone/>
            </a:pPr>
            <a:r>
              <a:rPr lang="en-US" sz="2800" kern="0" dirty="0">
                <a:latin typeface="+mj-lt"/>
                <a:cs typeface="Times New Roman" panose="02020603050405020304" pitchFamily="18" charset="0"/>
              </a:rPr>
              <a:t>.00 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18	=	weak</a:t>
            </a:r>
          </a:p>
          <a:p>
            <a:pPr marL="457200" lvl="1" indent="0">
              <a:buNone/>
            </a:pP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.18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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39	=	moderate</a:t>
            </a:r>
          </a:p>
          <a:p>
            <a:pPr marL="457200" lvl="1" indent="0">
              <a:buNone/>
            </a:pP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.39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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2800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1.00</a:t>
            </a:r>
            <a:r>
              <a:rPr lang="en-US" sz="2800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	=	strong</a:t>
            </a:r>
          </a:p>
          <a:p>
            <a:pPr marL="57150" indent="0">
              <a:buNone/>
            </a:pPr>
            <a:endParaRPr lang="en-US" i="1" kern="0" dirty="0" smtClean="0"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i="1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Note</a:t>
            </a:r>
            <a:r>
              <a:rPr lang="en-US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: Values above are absolute values, |</a:t>
            </a:r>
            <a:r>
              <a:rPr lang="en-US" i="1" kern="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kern="0" dirty="0" smtClean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|.</a:t>
            </a:r>
            <a:endParaRPr lang="en-US" kern="0" dirty="0"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520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effect size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38324"/>
              </p:ext>
            </p:extLst>
          </p:nvPr>
        </p:nvGraphicFramePr>
        <p:xfrm>
          <a:off x="198422" y="1828800"/>
          <a:ext cx="8719239" cy="3609853"/>
        </p:xfrm>
        <a:graphic>
          <a:graphicData uri="http://schemas.openxmlformats.org/drawingml/2006/table">
            <a:tbl>
              <a:tblPr/>
              <a:tblGrid>
                <a:gridCol w="2160790"/>
                <a:gridCol w="393188"/>
                <a:gridCol w="381906"/>
                <a:gridCol w="443009"/>
                <a:gridCol w="428809"/>
                <a:gridCol w="428809"/>
                <a:gridCol w="428809"/>
                <a:gridCol w="361805"/>
                <a:gridCol w="361805"/>
                <a:gridCol w="428809"/>
                <a:gridCol w="428809"/>
                <a:gridCol w="489452"/>
                <a:gridCol w="361805"/>
                <a:gridCol w="428809"/>
                <a:gridCol w="428809"/>
                <a:gridCol w="428809"/>
                <a:gridCol w="335007"/>
              </a:tblGrid>
              <a:tr h="225593">
                <a:tc gridSpan="17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TABLE 1. "REGULAR" CORRELATION MATRIX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Variable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 Supplier innovation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Supplier innovation knowledge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.35**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 Customer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innovation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know.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.29**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.29**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 Embedded 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.22**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.22**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 Relationship length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 Relationship formalization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CRS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investments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.25**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 Supplier financial performance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.23**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.33**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 Supplier strategic advantage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.32**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.21 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.27**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.43**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 Customer dependence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 Market turbulence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.27**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12. Technological turbulence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.40**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6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 Opportunism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-.24**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-.26**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-.25**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-.25**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.28**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-.22**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31**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14. Knowledge redundancy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-.10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420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50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</p:spTree>
    <p:extLst>
      <p:ext uri="{BB962C8B-B14F-4D97-AF65-F5344CB8AC3E}">
        <p14:creationId xmlns:p14="http://schemas.microsoft.com/office/powerpoint/2010/main" val="500465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  <p:pic>
        <p:nvPicPr>
          <p:cNvPr id="1026" name="Picture 2" descr="https://i.imgflip.com/3n35z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4" y="525669"/>
            <a:ext cx="7921392" cy="455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9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Evidence-based practice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71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MANG 434 ISN’T EASY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83" y="1364219"/>
            <a:ext cx="6448165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 rot="19584299">
            <a:off x="576349" y="2305421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Conscientiousness is a better predictor of job performance than intelligence</a:t>
            </a:r>
          </a:p>
        </p:txBody>
      </p:sp>
      <p:sp>
        <p:nvSpPr>
          <p:cNvPr id="6" name="Rectangle 5"/>
          <p:cNvSpPr/>
          <p:nvPr/>
        </p:nvSpPr>
        <p:spPr bwMode="auto">
          <a:xfrm rot="19584299">
            <a:off x="2786148" y="2991221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Values &gt; intelligence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as a predictor of job performance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19584299">
            <a:off x="5787689" y="2305421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Integrity tests have adverse impact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on racial minorities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19584299">
            <a:off x="468237" y="4613563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Decision making participation &gt; setting performance goals</a:t>
            </a:r>
          </a:p>
        </p:txBody>
      </p:sp>
      <p:sp>
        <p:nvSpPr>
          <p:cNvPr id="9" name="Rectangle 8"/>
          <p:cNvSpPr/>
          <p:nvPr/>
        </p:nvSpPr>
        <p:spPr bwMode="auto">
          <a:xfrm rot="19584299">
            <a:off x="3469776" y="4613563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Performance appraisal errors can eliminated with training</a:t>
            </a:r>
          </a:p>
        </p:txBody>
      </p:sp>
      <p:sp>
        <p:nvSpPr>
          <p:cNvPr id="10" name="Rectangle 9"/>
          <p:cNvSpPr/>
          <p:nvPr/>
        </p:nvSpPr>
        <p:spPr bwMode="auto">
          <a:xfrm rot="19584299">
            <a:off x="6498561" y="4122820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Integrity tests don’t work well</a:t>
            </a:r>
          </a:p>
        </p:txBody>
      </p:sp>
      <p:sp>
        <p:nvSpPr>
          <p:cNvPr id="11" name="Rectangle 10"/>
          <p:cNvSpPr/>
          <p:nvPr/>
        </p:nvSpPr>
        <p:spPr bwMode="auto">
          <a:xfrm rot="19584299">
            <a:off x="4862100" y="621640"/>
            <a:ext cx="2590800" cy="1371600"/>
          </a:xfrm>
          <a:prstGeom prst="rect">
            <a:avLst/>
          </a:prstGeom>
          <a:solidFill>
            <a:srgbClr val="FFD8D5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Employees overestimate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the importance of pay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6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1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1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1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1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</p:spTree>
    <p:extLst>
      <p:ext uri="{BB962C8B-B14F-4D97-AF65-F5344CB8AC3E}">
        <p14:creationId xmlns:p14="http://schemas.microsoft.com/office/powerpoint/2010/main" val="1322480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  <p:pic>
        <p:nvPicPr>
          <p:cNvPr id="7" name="Picture 2" descr="http://images.memes.com/meme/1360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7" y="1380762"/>
            <a:ext cx="59030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40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  <p:pic>
        <p:nvPicPr>
          <p:cNvPr id="7" name="Picture 2" descr="http://images.memes.com/meme/1360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7" y="1380762"/>
            <a:ext cx="59030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mages.memes.com/meme/13602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85" y="571638"/>
            <a:ext cx="504682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518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  <p:pic>
        <p:nvPicPr>
          <p:cNvPr id="7" name="Picture 2" descr="http://images.memes.com/meme/1360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7" y="1380762"/>
            <a:ext cx="59030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mages.memes.com/meme/13602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85" y="571638"/>
            <a:ext cx="504682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images.memes.com/meme/136027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79" y="144856"/>
            <a:ext cx="609600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15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circle line through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30" y="2023533"/>
            <a:ext cx="924637" cy="9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31" y="81537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that you’re experts in the correlation coefficient, MANG should be easy, right?</a:t>
            </a:r>
            <a:endParaRPr lang="en-US" sz="4400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White T Shirt 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2144" y="3124068"/>
            <a:ext cx="2382674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43881" y="3576268"/>
            <a:ext cx="1219200" cy="838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aditional Arabic" panose="02020603050405020304" pitchFamily="18" charset="-78"/>
                <a:ea typeface="ＭＳ Ｐゴシック" pitchFamily="1" charset="-128"/>
                <a:cs typeface="Traditional Arabic" panose="02020603050405020304" pitchFamily="18" charset="-78"/>
              </a:rPr>
              <a:t>MANG is hard</a:t>
            </a:r>
          </a:p>
        </p:txBody>
      </p:sp>
      <p:pic>
        <p:nvPicPr>
          <p:cNvPr id="7" name="Picture 2" descr="http://images.memes.com/meme/1360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37" y="1380762"/>
            <a:ext cx="590308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mages.memes.com/meme/13602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85" y="571638"/>
            <a:ext cx="504682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images.memes.com/meme/136027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79" y="144856"/>
            <a:ext cx="609600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://images.memes.com/meme/136028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03" y="85593"/>
            <a:ext cx="6653595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48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25101"/>
            <a:ext cx="7886700" cy="5651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WELL, YOU JUST LEARNED HOW TO INTERPRET SCIENTIFIC FINDINGS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3391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25101"/>
            <a:ext cx="7886700" cy="5651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WELL, YOU JUST LEARNED HOW TO INTERPRET SCIENTIFIC FINDINGS</a:t>
            </a:r>
          </a:p>
          <a:p>
            <a:pPr marL="0" indent="0" algn="ctr">
              <a:buNone/>
            </a:pPr>
            <a:r>
              <a:rPr lang="en-US" sz="4400" dirty="0" smtClean="0"/>
              <a:t>HY NOT USE SCIENTIFIC EVIDENCE TO INFORM YOUR HRM DECISIONS?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97149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25101"/>
            <a:ext cx="7886700" cy="5651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WELL, YOU JUST LEARNED HOW TO INTERPRET SCIENTIFIC FINDINGS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WHY NOT USE SCIENTIFIC EVIDENCE TO INFORM YOUR HRM DECISIONS?</a:t>
            </a:r>
          </a:p>
          <a:p>
            <a:pPr marL="0" indent="0" algn="ctr">
              <a:buNone/>
            </a:pPr>
            <a:r>
              <a:rPr lang="en-US" sz="4400" dirty="0" smtClean="0"/>
              <a:t>THIS IS CALLED EVIDENCE-BASED PRACTICE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83390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EVIDENCE-BASED PRACTICE</a:t>
            </a:r>
            <a:endParaRPr lang="en-US" dirty="0"/>
          </a:p>
        </p:txBody>
      </p:sp>
      <p:pic>
        <p:nvPicPr>
          <p:cNvPr id="4" name="Picture 3" descr="http://www.allselfsustained.com/wp-content/uploads/2015/07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8" y="1690688"/>
            <a:ext cx="8690763" cy="35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0013" y="1826847"/>
            <a:ext cx="1322119" cy="11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9934" y="2060628"/>
            <a:ext cx="106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2867" y="2993632"/>
            <a:ext cx="1322119" cy="11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8208" y="3230938"/>
            <a:ext cx="1224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3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365125"/>
            <a:ext cx="8660205" cy="1325563"/>
          </a:xfrm>
        </p:spPr>
        <p:txBody>
          <a:bodyPr/>
          <a:lstStyle/>
          <a:p>
            <a:r>
              <a:rPr lang="en-US" b="1" dirty="0" smtClean="0"/>
              <a:t>Evidence-based </a:t>
            </a:r>
            <a:r>
              <a:rPr lang="en-US" b="1" strike="dblStrike" dirty="0" smtClean="0"/>
              <a:t>practice</a:t>
            </a:r>
            <a:r>
              <a:rPr lang="en-US" b="1" dirty="0" smtClean="0"/>
              <a:t> management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66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bridge 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75" b="34676"/>
          <a:stretch/>
        </p:blipFill>
        <p:spPr bwMode="auto">
          <a:xfrm>
            <a:off x="1677528" y="2881842"/>
            <a:ext cx="5429250" cy="13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EVIDENCE-BASED PRACTICE</a:t>
            </a:r>
            <a:endParaRPr lang="en-US" dirty="0"/>
          </a:p>
        </p:txBody>
      </p:sp>
      <p:pic>
        <p:nvPicPr>
          <p:cNvPr id="5" name="Picture 4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593" y="2993632"/>
            <a:ext cx="1322119" cy="11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7514" y="3227413"/>
            <a:ext cx="106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http://cliparts.co/cliparts/Acb/KoG/AcbKoGen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74594" y="2993632"/>
            <a:ext cx="1322119" cy="11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99935" y="3230938"/>
            <a:ext cx="1224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2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365125"/>
            <a:ext cx="8660205" cy="1325563"/>
          </a:xfrm>
        </p:spPr>
        <p:txBody>
          <a:bodyPr/>
          <a:lstStyle/>
          <a:p>
            <a:r>
              <a:rPr lang="en-US" b="1" dirty="0" smtClean="0"/>
              <a:t>Evidence-based </a:t>
            </a:r>
            <a:r>
              <a:rPr lang="en-US" b="1" strike="dblStrike" dirty="0" smtClean="0"/>
              <a:t>practice</a:t>
            </a:r>
            <a:r>
              <a:rPr lang="en-US" b="1" dirty="0" smtClean="0"/>
              <a:t> management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Evidence-based management means translating principles based on best evidence into organizational practices.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1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365125"/>
            <a:ext cx="8660205" cy="1325563"/>
          </a:xfrm>
        </p:spPr>
        <p:txBody>
          <a:bodyPr/>
          <a:lstStyle/>
          <a:p>
            <a:r>
              <a:rPr lang="en-US" b="1" dirty="0" smtClean="0"/>
              <a:t>Evidence-based </a:t>
            </a:r>
            <a:r>
              <a:rPr lang="en-US" b="1" strike="dblStrike" dirty="0" smtClean="0"/>
              <a:t>practice</a:t>
            </a:r>
            <a:r>
              <a:rPr lang="en-US" b="1" dirty="0" smtClean="0"/>
              <a:t> management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Evidence-based management means translating principles based on best evidence into organizational practices.</a:t>
            </a:r>
          </a:p>
          <a:p>
            <a:endParaRPr lang="en-US" dirty="0"/>
          </a:p>
          <a:p>
            <a:r>
              <a:rPr lang="en-US" dirty="0" smtClean="0"/>
              <a:t>Let’s deconstruct this definition of </a:t>
            </a:r>
            <a:r>
              <a:rPr lang="en-US" dirty="0" err="1" smtClean="0"/>
              <a:t>EBMgmt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2246</Words>
  <Application>Microsoft Office PowerPoint</Application>
  <PresentationFormat>On-screen Show (4:3)</PresentationFormat>
  <Paragraphs>533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ＭＳ Ｐゴシック</vt:lpstr>
      <vt:lpstr>Arial</vt:lpstr>
      <vt:lpstr>Calibri</vt:lpstr>
      <vt:lpstr>Calibri Light</vt:lpstr>
      <vt:lpstr>Times New Roman</vt:lpstr>
      <vt:lpstr>Traditional Arabic</vt:lpstr>
      <vt:lpstr>Wingdings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PowerPoint Presentation</vt:lpstr>
      <vt:lpstr>TODAY’S AGENDA</vt:lpstr>
      <vt:lpstr>PowerPoint Presentation</vt:lpstr>
      <vt:lpstr>Evidence-based practice</vt:lpstr>
      <vt:lpstr>Evidence-based practice</vt:lpstr>
      <vt:lpstr>Evidence-based practice</vt:lpstr>
      <vt:lpstr>Evidence-based practice management</vt:lpstr>
      <vt:lpstr>Evidence-based practice management</vt:lpstr>
      <vt:lpstr>Evidence-based practice management</vt:lpstr>
      <vt:lpstr>Evidence-based practice management</vt:lpstr>
      <vt:lpstr>Evidence-based practice management</vt:lpstr>
      <vt:lpstr>EBMgmt: Take away point</vt:lpstr>
      <vt:lpstr>Unfolding the research process</vt:lpstr>
      <vt:lpstr>Unfolding the research process</vt:lpstr>
      <vt:lpstr>Unfolding the research process</vt:lpstr>
      <vt:lpstr>PowerPoint Presentation</vt:lpstr>
      <vt:lpstr>Unfolding the research process</vt:lpstr>
      <vt:lpstr>Unfolding the research process</vt:lpstr>
      <vt:lpstr>Unfolding the research process</vt:lpstr>
      <vt:lpstr>Unfolding the research process</vt:lpstr>
      <vt:lpstr>Unfolding the research process</vt:lpstr>
      <vt:lpstr>Unfolding the research process</vt:lpstr>
      <vt:lpstr>Unfolding the research process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Crime in the classroom: An analogy</vt:lpstr>
      <vt:lpstr>Why understanding research is important</vt:lpstr>
      <vt:lpstr>Why understanding research is important</vt:lpstr>
      <vt:lpstr>A motivating example</vt:lpstr>
      <vt:lpstr>Another motivating example</vt:lpstr>
      <vt:lpstr>The Diverse World of Research</vt:lpstr>
      <vt:lpstr>The Diverse World of Research</vt:lpstr>
      <vt:lpstr>The Diverse World of Research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Understanding the effect size</vt:lpstr>
      <vt:lpstr>PowerPoint Presentation</vt:lpstr>
      <vt:lpstr>PowerPoint Presentation</vt:lpstr>
      <vt:lpstr>PowerPoint Presentation</vt:lpstr>
      <vt:lpstr>MANG 434 ISN’T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EVIDENCE-BASED PRACTICE</vt:lpstr>
      <vt:lpstr>EVIDENCE-BASED PRACTICE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Caudill</dc:creator>
  <cp:lastModifiedBy>James Field </cp:lastModifiedBy>
  <cp:revision>18</cp:revision>
  <dcterms:created xsi:type="dcterms:W3CDTF">2017-11-01T18:52:30Z</dcterms:created>
  <dcterms:modified xsi:type="dcterms:W3CDTF">2020-01-24T16:19:35Z</dcterms:modified>
</cp:coreProperties>
</file>